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16" r:id="rId5"/>
    <p:sldId id="3515" r:id="rId6"/>
    <p:sldId id="3511" r:id="rId7"/>
    <p:sldId id="3510" r:id="rId8"/>
    <p:sldId id="3518" r:id="rId9"/>
    <p:sldId id="3512" r:id="rId10"/>
    <p:sldId id="373" r:id="rId11"/>
    <p:sldId id="3517" r:id="rId12"/>
    <p:sldId id="3509" r:id="rId13"/>
    <p:sldId id="351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9706A8-FDCF-A2D0-0B87-60AC2AB8A208}" name="Chinkhota, Aleacia" initials="CA" userId="S::AChinkhota@americanchemistry.com::33b44e31-d6c7-48ee-9133-e13480955a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414242"/>
    <a:srgbClr val="1C99D6"/>
    <a:srgbClr val="89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11C5D-D695-4405-AF6E-F8B77727847F}" v="5" dt="2024-09-23T14:35:06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3"/>
    <p:restoredTop sz="95226" autoAdjust="0"/>
  </p:normalViewPr>
  <p:slideViewPr>
    <p:cSldViewPr snapToGrid="0" snapToObjects="1">
      <p:cViewPr varScale="1">
        <p:scale>
          <a:sx n="91" d="100"/>
          <a:sy n="91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C3CE-48D6-4FAC-AFC9-56A6BF204CB1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AA53-D070-43BB-B1AD-0C6656EA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E1473-B341-4915-BEDC-C68E8AEBCAD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1AE4C4-0AAC-4A63-BF9A-8ACD992F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3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AE4C4-0AAC-4A63-BF9A-8ACD992FF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ull 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5" descr="white_background.jpg">
            <a:extLst>
              <a:ext uri="{FF2B5EF4-FFF2-40B4-BE49-F238E27FC236}">
                <a16:creationId xmlns:a16="http://schemas.microsoft.com/office/drawing/2014/main" id="{3D2DDC80-1E8B-4544-B7EF-BA9568FDA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BED639-C8E8-E345-8F48-6BB7F52DB1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F3E3D-8AFB-1F44-B707-71EB8D0E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142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5C840-1062-A443-99E3-B1112B77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C99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5E86A-C668-CF49-8265-2EF96A00C3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5857103"/>
            <a:ext cx="2313511" cy="10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5" descr="white_background.jpg">
            <a:extLst>
              <a:ext uri="{FF2B5EF4-FFF2-40B4-BE49-F238E27FC236}">
                <a16:creationId xmlns:a16="http://schemas.microsoft.com/office/drawing/2014/main" id="{1468AC84-0CCE-D748-A379-21F08C6AB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22B6A-CE98-6E47-BA0F-F11FBDAE7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018"/>
          <a:stretch/>
        </p:blipFill>
        <p:spPr>
          <a:xfrm>
            <a:off x="0" y="1235676"/>
            <a:ext cx="12191999" cy="562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AB67-292E-B54E-992C-7B6C5657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54A112-3FCB-6A41-8392-CCE53C3B2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78" y="1871169"/>
            <a:ext cx="548022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E73116-642C-094A-95E1-1169E712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69"/>
            <a:ext cx="548434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4E42C53-D8B3-0F48-B01E-DBF78A95D2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8489" y="5857103"/>
            <a:ext cx="2313511" cy="100089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3D4147-C25A-CE47-91C4-F870C4A9F8CB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4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69"/>
            <a:ext cx="54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4D1B-BC31-ED42-9E2D-FB97B24D8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548434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D64B7655-3ADF-9643-9A98-949ABF4AC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82"/>
          <a:stretch/>
        </p:blipFill>
        <p:spPr>
          <a:xfrm>
            <a:off x="0" y="-1"/>
            <a:ext cx="12192000" cy="12356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1BAC44-9370-5A40-A776-801727880F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3AAA79-2AA9-0343-8ACB-F55D952ECF57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9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60DB0-EF97-6F44-9DD2-824B9A5B0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82"/>
          <a:stretch/>
        </p:blipFill>
        <p:spPr>
          <a:xfrm>
            <a:off x="0" y="0"/>
            <a:ext cx="12191999" cy="12356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69"/>
            <a:ext cx="54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4D1B-BC31-ED42-9E2D-FB97B24D8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548434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125E2-E1BB-3846-9D02-FCE7BD2B0E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B8FBDE-2C53-DD4B-AF35-8A289BF4F70D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7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69"/>
            <a:ext cx="548022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4D1B-BC31-ED42-9E2D-FB97B24D8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548434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9AAB62-9279-6541-88F7-F8EB8AFE5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82"/>
          <a:stretch/>
        </p:blipFill>
        <p:spPr>
          <a:xfrm>
            <a:off x="0" y="0"/>
            <a:ext cx="12192000" cy="12356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F9F09-6C45-5947-B103-7427D49031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9D8500-ECC2-594C-89F0-23E4E904ACDF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4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lue Sidebar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55989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D64B7655-3ADF-9643-9A98-949ABF4AC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1"/>
            <a:ext cx="3886200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995A8-1997-8F45-990E-85887CD5C3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02D336-E6FB-9B4C-AC04-A840265C220D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1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Sidebar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55989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8FE14-8AF3-8543-9A67-7C7EFF6E9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2"/>
            <a:ext cx="3886200" cy="6858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A71A7-1E25-FF42-8C31-EA5E55E56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8F8ACE-B3BC-4B48-AA18-C0A8431EFA94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ed Sidebar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C84166-E531-8042-BEB0-9D49322D4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2"/>
            <a:ext cx="3886200" cy="685800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55989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BD4E9-D20C-CE4D-AE81-D88A78FAB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3192BF-28A9-1E43-989B-8BB5B2CDC56C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6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lue Sidebar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D6AF-5F8D-0247-B0EE-0C82449A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6083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D64B7655-3ADF-9643-9A98-949ABF4AC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1"/>
            <a:ext cx="3886200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995A8-1997-8F45-990E-85887CD5C3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5857103"/>
            <a:ext cx="2313508" cy="100089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1DCE25-115F-5B49-9341-CF416FA7C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0657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14242"/>
                </a:solidFill>
              </a:defRPr>
            </a:lvl1pPr>
          </a:lstStyle>
          <a:p>
            <a:fld id="{1EEC3C08-D63D-6F40-8910-7AA0C0766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Sidebar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8FE14-8AF3-8543-9A67-7C7EFF6E9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2"/>
            <a:ext cx="3886200" cy="6858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6845652-88FB-9140-A8CF-E78918480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6083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95BC9-0BF8-604E-8193-AE0E95BC5C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5857103"/>
            <a:ext cx="2313508" cy="10008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39B9DF-330E-6E4B-B0B9-77279DD88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0657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14242"/>
                </a:solidFill>
              </a:defRPr>
            </a:lvl1pPr>
          </a:lstStyle>
          <a:p>
            <a:fld id="{1EEC3C08-D63D-6F40-8910-7AA0C0766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ed Sidebar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C84166-E531-8042-BEB0-9D49322D4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8125"/>
          <a:stretch/>
        </p:blipFill>
        <p:spPr>
          <a:xfrm>
            <a:off x="0" y="-2"/>
            <a:ext cx="3886200" cy="68580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3886200" cy="2447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0A08AA1-4BF3-BB42-8A48-88F0F63CA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9613" y="389965"/>
            <a:ext cx="7503458" cy="6083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BF241E-4BD3-CF48-94B1-546B4A3E30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5857103"/>
            <a:ext cx="2313508" cy="100089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789F4A-F3D8-BF45-B76B-016C81E7D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0657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14242"/>
                </a:solidFill>
              </a:defRPr>
            </a:lvl1pPr>
          </a:lstStyle>
          <a:p>
            <a:fld id="{1EEC3C08-D63D-6F40-8910-7AA0C0766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4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sh&#10;&#10;Description automatically generated">
            <a:extLst>
              <a:ext uri="{FF2B5EF4-FFF2-40B4-BE49-F238E27FC236}">
                <a16:creationId xmlns:a16="http://schemas.microsoft.com/office/drawing/2014/main" id="{1FBED639-C8E8-E345-8F48-6BB7F52D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F3E3D-8AFB-1F44-B707-71EB8D0E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5C840-1062-A443-99E3-B1112B77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54A8A-B56C-B54C-B95B-457438690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57103"/>
            <a:ext cx="2313508" cy="10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BED639-C8E8-E345-8F48-6BB7F52D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F3E3D-8AFB-1F44-B707-71EB8D0E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5C840-1062-A443-99E3-B1112B777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18E63-F461-6049-95C6-2A94A133E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57103"/>
            <a:ext cx="2313508" cy="10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5" descr="white_background.jpg">
            <a:extLst>
              <a:ext uri="{FF2B5EF4-FFF2-40B4-BE49-F238E27FC236}">
                <a16:creationId xmlns:a16="http://schemas.microsoft.com/office/drawing/2014/main" id="{1468AC84-0CCE-D748-A379-21F08C6AB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7EE22B6A-CE98-6E47-BA0F-F11FBDAE7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018"/>
          <a:stretch/>
        </p:blipFill>
        <p:spPr>
          <a:xfrm>
            <a:off x="0" y="1235676"/>
            <a:ext cx="12192000" cy="562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AB67-292E-B54E-992C-7B6C5657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33CE9B0-B376-A94C-8466-2A2AB52B6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8489" y="5857103"/>
            <a:ext cx="2313511" cy="10008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357C-465E-E448-B415-4906EE40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71169"/>
            <a:ext cx="111087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1D6F96-2171-6D47-941C-88AB182A5202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5" descr="white_background.jpg">
            <a:extLst>
              <a:ext uri="{FF2B5EF4-FFF2-40B4-BE49-F238E27FC236}">
                <a16:creationId xmlns:a16="http://schemas.microsoft.com/office/drawing/2014/main" id="{1468AC84-0CCE-D748-A379-21F08C6AB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22B6A-CE98-6E47-BA0F-F11FBDAE7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018"/>
          <a:stretch/>
        </p:blipFill>
        <p:spPr>
          <a:xfrm>
            <a:off x="0" y="1235676"/>
            <a:ext cx="12191999" cy="562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AB67-292E-B54E-992C-7B6C5657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357C-465E-E448-B415-4906EE40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71169"/>
            <a:ext cx="111087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AFFFF82-725F-7649-BE24-216DF4D2FF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8489" y="5857103"/>
            <a:ext cx="2313511" cy="10008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4AD983-8D6A-1F45-AB0C-F435204057C6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1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4D1B-BC31-ED42-9E2D-FB97B24D8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1111284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D64B7655-3ADF-9643-9A98-949ABF4AC6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82"/>
          <a:stretch/>
        </p:blipFill>
        <p:spPr>
          <a:xfrm>
            <a:off x="0" y="-1"/>
            <a:ext cx="12192000" cy="12356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1BAC44-9370-5A40-A776-801727880F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2A65CD-4903-B14B-A5F4-E535ED47298D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3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C60DB0-EF97-6F44-9DD2-824B9A5B0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1982"/>
          <a:stretch/>
        </p:blipFill>
        <p:spPr>
          <a:xfrm>
            <a:off x="0" y="0"/>
            <a:ext cx="12191999" cy="12356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125E2-E1BB-3846-9D02-FCE7BD2B0E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B1C264-F4A3-6F45-98EC-7015968C0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1111284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678ADB-F0AA-AD47-A471-FB9EE9AAA9BC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414A81-77DF-4B0A-7E45-16993BBB8C64}"/>
              </a:ext>
            </a:extLst>
          </p:cNvPr>
          <p:cNvSpPr txBox="1"/>
          <p:nvPr userDrawn="1"/>
        </p:nvSpPr>
        <p:spPr>
          <a:xfrm>
            <a:off x="-1" y="6625879"/>
            <a:ext cx="1088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Updated: 09/23/2024</a:t>
            </a:r>
          </a:p>
        </p:txBody>
      </p:sp>
    </p:spTree>
    <p:extLst>
      <p:ext uri="{BB962C8B-B14F-4D97-AF65-F5344CB8AC3E}">
        <p14:creationId xmlns:p14="http://schemas.microsoft.com/office/powerpoint/2010/main" val="415882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5" descr="white_background.jpg">
            <a:extLst>
              <a:ext uri="{FF2B5EF4-FFF2-40B4-BE49-F238E27FC236}">
                <a16:creationId xmlns:a16="http://schemas.microsoft.com/office/drawing/2014/main" id="{1122DBAF-440A-7643-A3E0-E13525123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9AAB62-9279-6541-88F7-F8EB8AFE5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1982"/>
          <a:stretch/>
        </p:blipFill>
        <p:spPr>
          <a:xfrm>
            <a:off x="0" y="0"/>
            <a:ext cx="12192000" cy="12356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D7D75BE-81AC-1140-8D17-F4569BF7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F9F09-6C45-5947-B103-7427D49031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78489" y="5857103"/>
            <a:ext cx="2313511" cy="10008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236434-A447-1F45-B55D-9D6687EAC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459" y="1871169"/>
            <a:ext cx="1111284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3A8C5B-7770-6748-96E9-078DA6EA2BC1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rgbClr val="414242"/>
                </a:solidFill>
              </a:rPr>
              <a:pPr algn="l"/>
              <a:t>‹#›</a:t>
            </a:fld>
            <a:endParaRPr lang="en-US" dirty="0">
              <a:solidFill>
                <a:srgbClr val="41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8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5" descr="white_background.jpg">
            <a:extLst>
              <a:ext uri="{FF2B5EF4-FFF2-40B4-BE49-F238E27FC236}">
                <a16:creationId xmlns:a16="http://schemas.microsoft.com/office/drawing/2014/main" id="{1468AC84-0CCE-D748-A379-21F08C6AB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man, flying, skiing, air&#10;&#10;Description automatically generated">
            <a:extLst>
              <a:ext uri="{FF2B5EF4-FFF2-40B4-BE49-F238E27FC236}">
                <a16:creationId xmlns:a16="http://schemas.microsoft.com/office/drawing/2014/main" id="{7EE22B6A-CE98-6E47-BA0F-F11FBDAE7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8018"/>
          <a:stretch/>
        </p:blipFill>
        <p:spPr>
          <a:xfrm>
            <a:off x="0" y="1235676"/>
            <a:ext cx="12192000" cy="562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AB67-292E-B54E-992C-7B6C5657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56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D17C91-19E8-FE45-AC97-F7EAB8053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78" y="1871169"/>
            <a:ext cx="548022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527A5A-5C75-084D-95A4-AC30B218F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71169"/>
            <a:ext cx="5484341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DEF661C-3BD3-5449-8C5E-2814EDC2F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8489" y="5857103"/>
            <a:ext cx="2313511" cy="100089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166B523-8F7D-624A-89B5-9FF2A204112D}"/>
              </a:ext>
            </a:extLst>
          </p:cNvPr>
          <p:cNvSpPr txBox="1">
            <a:spLocks/>
          </p:cNvSpPr>
          <p:nvPr userDrawn="1"/>
        </p:nvSpPr>
        <p:spPr>
          <a:xfrm>
            <a:off x="398929" y="6357551"/>
            <a:ext cx="1092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EEC3C08-D63D-6F40-8910-7AA0C0766DE7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1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788D-B345-A443-B066-37752D76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95963-1700-7243-8494-4EF91D5F9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0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60" r:id="rId3"/>
    <p:sldLayoutId id="2147483650" r:id="rId4"/>
    <p:sldLayoutId id="2147483662" r:id="rId5"/>
    <p:sldLayoutId id="2147483676" r:id="rId6"/>
    <p:sldLayoutId id="2147483677" r:id="rId7"/>
    <p:sldLayoutId id="2147483668" r:id="rId8"/>
    <p:sldLayoutId id="2147483664" r:id="rId9"/>
    <p:sldLayoutId id="2147483665" r:id="rId10"/>
    <p:sldLayoutId id="2147483652" r:id="rId11"/>
    <p:sldLayoutId id="2147483667" r:id="rId12"/>
    <p:sldLayoutId id="214748367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142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C1C2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99D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9C5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Jay_West@americanchemistry.com?subject=Advocacy%20Toolkit%20Inquiry" TargetMode="External"/><Relationship Id="rId7" Type="http://schemas.openxmlformats.org/officeDocument/2006/relationships/hyperlink" Target="https://www.americanchemistry.com/chemistry-in-america/chemistries/fluoropolym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ericanchemistry.com/industry-groups/performance-fluoropolymer-partnership-pfp" TargetMode="External"/><Relationship Id="rId5" Type="http://schemas.openxmlformats.org/officeDocument/2006/relationships/hyperlink" Target="https://fluoropolymerpartnership.com/" TargetMode="External"/><Relationship Id="rId4" Type="http://schemas.openxmlformats.org/officeDocument/2006/relationships/hyperlink" Target="mailto:Erich_Shea@americanchemistry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emicalsafetyfacts.org/chemicals/fluorinated-chemicals/" TargetMode="External"/><Relationship Id="rId3" Type="http://schemas.openxmlformats.org/officeDocument/2006/relationships/hyperlink" Target="mailto:Jay_West@americanchemistry.com?subject=Advocacy%20Toolkit%20Inquiry" TargetMode="External"/><Relationship Id="rId7" Type="http://schemas.openxmlformats.org/officeDocument/2006/relationships/hyperlink" Target="https://www.americanchemistry.com/chemistry-in-america/chemistries/fluoropolyme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ericanchemistry.com/industry-groups/performance-fluoropolymer-partnership-pfp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s://fluoropolymerpartnership.com/" TargetMode="External"/><Relationship Id="rId10" Type="http://schemas.openxmlformats.org/officeDocument/2006/relationships/hyperlink" Target="https://fluoropolymers.eu/" TargetMode="External"/><Relationship Id="rId4" Type="http://schemas.openxmlformats.org/officeDocument/2006/relationships/hyperlink" Target="mailto:Erich_Shea@americanchemistry.com" TargetMode="External"/><Relationship Id="rId9" Type="http://schemas.openxmlformats.org/officeDocument/2006/relationships/hyperlink" Target="https://www.plasticsindustry.org/who-we-serve/material-suppliers/fluoropolymers-division-fp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hyperlink" Target="https://fluoropolymerpartnership.com/wp-content/uploads/2024/05/BrandPointHub.pdf" TargetMode="External"/><Relationship Id="rId7" Type="http://schemas.openxmlformats.org/officeDocument/2006/relationships/hyperlink" Target="https://thehill.com/opinion/energy-environment/568222-pfas-are-vital-to-enabling-our-lives-in-the-21st-century/" TargetMode="External"/><Relationship Id="rId12" Type="http://schemas.openxmlformats.org/officeDocument/2006/relationships/hyperlink" Target="https://www.powdercoatedtough.com/News/ID/5397/Technology-InterchangeThe-Critical-Importance-of-Fluoropolymers-to-the-Powder-Coatings-Indus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s://www.plasticsnews.com/perspective/fighting-pfas-battle-acc-style?adobe_mc=MCMID%3D43128776439938711983174763879263748772%7CMCORGID%3D138FFF2554E6E7220A4C98C6%2540AdobeOrg%7CTS%3D1716320354&amp;CSAuthResp=1%3A%3A418992%3A311%3A24%3Asuccess%3A57C9F34DC277E07846AB9F378662F942" TargetMode="External"/><Relationship Id="rId5" Type="http://schemas.openxmlformats.org/officeDocument/2006/relationships/hyperlink" Target="https://news.bloomberglaw.com/pharma-and-life-sciences/fluoropolymers-are-vital-for-life-in-the-21st-century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setac.onlinelibrary.wiley.com/doi/10.1002/ieam.4646" TargetMode="Externa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fluoropolymerpartnership.com/wp-content/uploads/2020/08/The-Fluoropolymer-Industry-in-the-US.pdf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hyperlink" Target="https://fluoropolymerpartnership.com/wp-content/uploads/2020/08/031820-SEA-Transportation-Infographic.pdf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fluoropolymerpartnership.com/wp-content/uploads/2020/08/3.18.20-SEA-Energy-Infographic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s://fluoropolymerpartnership.com/wp-content/uploads/2020/08/Medical-and-First-Responder-Sector.pdf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s://fluoropolymerpartnership.com/wp-content/uploads/2020/08/SEA-Consumer-Products-Infographic_031820.pdf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fluoropolymerpartnership.com/wp-content/uploads/2020/08/Fluoropolymer-Industry-In-The-United-States.pdf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fluoropolymerpartnership.com/wp-content/uploads/2020/08/3.18.20-SEA-Chemical-Industrial-Infographic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ericanchemistry.com/media/files/acc/chemistry-in-america/chemistries/fluorotechnology-per-and-polyfluoroalkyl-substances-pfas/files/pfas-essential-to-america-s-supply-chains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hyperlink" Target="https://www.americanchemistry.com/content/download/4283/file/What%20is%20Fluorotechnology.pdf" TargetMode="Externa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fluoropolymerpartnership.com/wp-content/uploads/2024/09/Fluoropolymers-Help-the-Aerospace-Industry-Thriv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luoropolymerpartnership.com/wp-content/uploads/2024/08/Differentiating-Fluorinated-Polymers.pdf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americanchemistry.com/chemistry-in-america/chemistries/fluorotechnology-per-and-polyfluoroalkyl-substances-pfas/resources/fluorotechnology-makes-important-products-for-vital-industries-possible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hyperlink" Target="https://fluoropolymerpartnership.com/wp-content/uploads/2024/02/Fluoropolymer-Benefits-and-Value-to-American-Industry-and-Manufacturing.pdf" TargetMode="External"/><Relationship Id="rId9" Type="http://schemas.openxmlformats.org/officeDocument/2006/relationships/hyperlink" Target="https://www.americanchemistry.com/media/files/acc/chemistry-in-america/chemistries/fluorotechnology-per-and-polyfluoroalkyl-substances-pfas/files/fluoropolymers-are-essential-to-american-industry" TargetMode="External"/><Relationship Id="rId14" Type="http://schemas.openxmlformats.org/officeDocument/2006/relationships/hyperlink" Target="https://fluoropolymerpartnership.com/fluoropolymer-facts/resource-librar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hyperlink" Target="https://www.americanchemistry.com/content/download/14868/file/PFAS-Are-Critical-to-DoD-Mission-Success-and-Readines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ericanchemistry.com/content/download/4425/file/PFAS-Grouping-An-Emerging-Scientific-Consensus.pdf" TargetMode="External"/><Relationship Id="rId5" Type="http://schemas.openxmlformats.org/officeDocument/2006/relationships/hyperlink" Target="https://www.americanchemistry.com/content/download/5847/file/Existing-Federal-Regulatory-Efforts-to-Address-PFAS.pdf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hyperlink" Target="https://www.americanchemistry.com/chemistry-in-america/chemistries/fluorotechnology-per-and-polyfluoroalkyl-substances-pfas/frequently-asked-questions-about-pfa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hyperlink" Target="https://fluoropolymerpartnership.com/ca-legislation-stifles-innovation-negatively-impacts-key-sectors-of-the-economy-aerospace-semiconductors-clean-energy-electronics-medical-industrial-processes/" TargetMode="External"/><Relationship Id="rId3" Type="http://schemas.openxmlformats.org/officeDocument/2006/relationships/hyperlink" Target="https://www.americanchemistry.com/chemistry-in-america/news-trends/blog-post/2023/fluoropolymers-critical-in-the-fight-against-climate-change" TargetMode="External"/><Relationship Id="rId7" Type="http://schemas.openxmlformats.org/officeDocument/2006/relationships/hyperlink" Target="https://www.americanchemistry.com/chemistry-in-america/news-trends/press-release/2021/pfas-coalition-releases-new-paper-providing-context-details-on-number-of-compounds-existing-in-current-commercial-market" TargetMode="External"/><Relationship Id="rId12" Type="http://schemas.openxmlformats.org/officeDocument/2006/relationships/image" Target="../media/image38.png"/><Relationship Id="rId17" Type="http://schemas.openxmlformats.org/officeDocument/2006/relationships/hyperlink" Target="https://fluoropolymerpartnership.com/proposed-pfas-legislation-in-rhode-island-poses-significant-threat-to-chemistries-critical-to-residents-and-businesses-in-the-state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hyperlink" Target="https://www.americanchemistry.com/chemistry-in-america/chemistries/fluorotechnology-per-and-polyfluoroalkyl-substances-pfas/frequently-asked-questions-about-pfas" TargetMode="External"/><Relationship Id="rId5" Type="http://schemas.openxmlformats.org/officeDocument/2006/relationships/hyperlink" Target="https://www.americanchemistry.com/chemistry-in-america/news-trends/press-release/2022/new-study-demonstrates-vast-majority-of-commercial-fluoropolymers-meet-criteria-for-polymers-of-low-concern-designation" TargetMode="External"/><Relationship Id="rId15" Type="http://schemas.openxmlformats.org/officeDocument/2006/relationships/hyperlink" Target="https://fluoropolymerpartnership.com/performance-fluoropolymer-partnership-launched-to-promote-the-responsible-production-use-and-management-of-fluoropolymers/" TargetMode="External"/><Relationship Id="rId10" Type="http://schemas.openxmlformats.org/officeDocument/2006/relationships/image" Target="../media/image37.png"/><Relationship Id="rId19" Type="http://schemas.openxmlformats.org/officeDocument/2006/relationships/hyperlink" Target="https://fluoropolymerpartnership.com/proposed-pfas-ban-would-create-major-problems-for-colorado/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vimeo.com/878330185" TargetMode="External"/><Relationship Id="rId14" Type="http://schemas.openxmlformats.org/officeDocument/2006/relationships/hyperlink" Target="https://fluoropolymerpartnership.com/wp-content/uploads/2023/12/PFP-White-Paper-on-Fluoropolymers-in-Infrastructure-and-Construct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2702180-BD8F-F4DE-AA5C-3BC6214AC243}"/>
              </a:ext>
            </a:extLst>
          </p:cNvPr>
          <p:cNvSpPr txBox="1"/>
          <p:nvPr/>
        </p:nvSpPr>
        <p:spPr>
          <a:xfrm>
            <a:off x="2439145" y="5560947"/>
            <a:ext cx="2706383" cy="123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Industry Group:</a:t>
            </a:r>
            <a:endParaRPr lang="en-US" sz="12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Jay West, Executive Director</a:t>
            </a:r>
            <a:endParaRPr lang="en-US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202-249-6407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Jay_West@americanchemistry.com</a:t>
            </a:r>
            <a:endParaRPr lang="en-US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33283-32E4-C84E-3D56-01808A84C1E9}"/>
              </a:ext>
            </a:extLst>
          </p:cNvPr>
          <p:cNvSpPr txBox="1"/>
          <p:nvPr/>
        </p:nvSpPr>
        <p:spPr>
          <a:xfrm>
            <a:off x="5057405" y="5562251"/>
            <a:ext cx="2896318" cy="123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 Contact:</a:t>
            </a:r>
            <a:endParaRPr lang="en-US" sz="1200" u="sng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Erich Shea, Communications Director</a:t>
            </a:r>
            <a:endParaRPr lang="en-US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202-249-6510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Erich_Shea@americanchemistry.com</a:t>
            </a:r>
            <a:endParaRPr lang="en-US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884C8C-FB8A-9838-D086-D75B7464E10E}"/>
              </a:ext>
            </a:extLst>
          </p:cNvPr>
          <p:cNvSpPr txBox="1"/>
          <p:nvPr/>
        </p:nvSpPr>
        <p:spPr>
          <a:xfrm>
            <a:off x="8012161" y="5563555"/>
            <a:ext cx="399932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For More Information:</a:t>
            </a:r>
          </a:p>
          <a:p>
            <a:br>
              <a:rPr lang="en-US" sz="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Performance Fluoropolymer Partnership Website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 Website Page on PFP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 Website Page on Fluoropolymer Chemistry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A collage of windmills and a field of flowers&#10;&#10;Description automatically generated">
            <a:extLst>
              <a:ext uri="{FF2B5EF4-FFF2-40B4-BE49-F238E27FC236}">
                <a16:creationId xmlns:a16="http://schemas.microsoft.com/office/drawing/2014/main" id="{E20A2B7D-4FBD-BD02-EA65-559C85BD7A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03" y="557400"/>
            <a:ext cx="11172060" cy="4135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BAD73-804F-4EA8-7B7A-4927F940BD55}"/>
              </a:ext>
            </a:extLst>
          </p:cNvPr>
          <p:cNvSpPr txBox="1"/>
          <p:nvPr/>
        </p:nvSpPr>
        <p:spPr>
          <a:xfrm>
            <a:off x="10148516" y="4718172"/>
            <a:ext cx="154734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Updated: 09/23/2024</a:t>
            </a:r>
          </a:p>
        </p:txBody>
      </p:sp>
    </p:spTree>
    <p:extLst>
      <p:ext uri="{BB962C8B-B14F-4D97-AF65-F5344CB8AC3E}">
        <p14:creationId xmlns:p14="http://schemas.microsoft.com/office/powerpoint/2010/main" val="26453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34C1B-E1CD-FCB9-FD18-01DB1B70D777}"/>
              </a:ext>
            </a:extLst>
          </p:cNvPr>
          <p:cNvSpPr txBox="1"/>
          <p:nvPr/>
        </p:nvSpPr>
        <p:spPr>
          <a:xfrm>
            <a:off x="260949" y="1521400"/>
            <a:ext cx="6094562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Industry Group</a:t>
            </a:r>
            <a:endParaRPr lang="en-US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Jay West, Executive Director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202-249-6407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Jay_West@americanchemistry.com</a:t>
            </a: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8DC2A-3398-C7C9-812C-59F33E674CC2}"/>
              </a:ext>
            </a:extLst>
          </p:cNvPr>
          <p:cNvSpPr txBox="1"/>
          <p:nvPr/>
        </p:nvSpPr>
        <p:spPr>
          <a:xfrm>
            <a:off x="260949" y="4057566"/>
            <a:ext cx="6094562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Media Contact</a:t>
            </a:r>
            <a:endParaRPr lang="en-US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Erich Shea, Communications Director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202-249-6510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Erich_Shea@americanchemistry.com</a:t>
            </a:r>
            <a:endParaRPr lang="en-US" sz="1800" kern="100" dirty="0">
              <a:solidFill>
                <a:schemeClr val="accent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654BC-FC30-686B-0F92-92B16C56F6BC}"/>
              </a:ext>
            </a:extLst>
          </p:cNvPr>
          <p:cNvSpPr txBox="1"/>
          <p:nvPr/>
        </p:nvSpPr>
        <p:spPr>
          <a:xfrm>
            <a:off x="6355511" y="1521400"/>
            <a:ext cx="4617289" cy="2562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For More Information:</a:t>
            </a:r>
          </a:p>
          <a:p>
            <a:br>
              <a:rPr lang="en-US" sz="105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Performance Fluoropolymer Partnership Website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 Website Page on PFP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 Website Page on Fluoropolymer Chemistry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  <a:hlinkClick r:id="rId8"/>
              </a:rPr>
              <a:t>ChemicalSafetyFacts.org – Fluorinated Chemistries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  <a:hlinkClick r:id="rId9"/>
              </a:rPr>
              <a:t>Plastics Industry Association – Fluoropolymers Division</a:t>
            </a:r>
            <a:endParaRPr lang="en-US" sz="1200" dirty="0">
              <a:solidFill>
                <a:schemeClr val="accent1"/>
              </a:solidFill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  <a:hlinkClick r:id="rId10"/>
              </a:rPr>
              <a:t>Fluoropolymer Product Group (Plastics Europe)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A red triangle with black text&#10;&#10;Description automatically generated">
            <a:extLst>
              <a:ext uri="{FF2B5EF4-FFF2-40B4-BE49-F238E27FC236}">
                <a16:creationId xmlns:a16="http://schemas.microsoft.com/office/drawing/2014/main" id="{3982148E-7F89-73CB-A64A-9415975BFC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1619" y="4801470"/>
            <a:ext cx="5890770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Toolkit Components and Definitions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0F0F-E64C-68F0-C5BB-FE99C66BFBE6}"/>
              </a:ext>
            </a:extLst>
          </p:cNvPr>
          <p:cNvSpPr txBox="1"/>
          <p:nvPr/>
        </p:nvSpPr>
        <p:spPr>
          <a:xfrm>
            <a:off x="709522" y="1481208"/>
            <a:ext cx="1118630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highlight>
                  <a:srgbClr val="FFFFFF"/>
                </a:highlight>
              </a:rPr>
              <a:t>Identity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: The mission, goals, and objectives of the Performance Fluoropolymer Partnership.</a:t>
            </a:r>
            <a:br>
              <a:rPr lang="en-US" sz="2800" b="0" i="0" dirty="0">
                <a:effectLst/>
                <a:highlight>
                  <a:srgbClr val="FFFFFF"/>
                </a:highlight>
              </a:rPr>
            </a:br>
            <a:endParaRPr lang="en-US" sz="2800" b="0" i="0" dirty="0"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highlight>
                  <a:srgbClr val="FFFFFF"/>
                </a:highlight>
              </a:rPr>
              <a:t>Conversation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: Published perspectives on PFP and its mission.</a:t>
            </a:r>
            <a:br>
              <a:rPr lang="en-US" sz="2800" b="0" i="0" dirty="0">
                <a:effectLst/>
                <a:highlight>
                  <a:srgbClr val="FFFFFF"/>
                </a:highlight>
              </a:rPr>
            </a:br>
            <a:endParaRPr lang="en-US" sz="2800" b="0" i="0" dirty="0"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  <a:highlight>
                  <a:srgbClr val="FFFFFF"/>
                </a:highlight>
              </a:rPr>
              <a:t>Impact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: Content and collateral developed by PFP on a variety of related topics.</a:t>
            </a:r>
            <a:br>
              <a:rPr lang="en-US" sz="2800" b="0" i="0" dirty="0">
                <a:effectLst/>
                <a:highlight>
                  <a:srgbClr val="FFFFFF"/>
                </a:highlight>
              </a:rPr>
            </a:br>
            <a:endParaRPr lang="en-US" sz="2800" b="0" i="0" dirty="0"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highlight>
                  <a:srgbClr val="FFFFFF"/>
                </a:highlight>
              </a:rPr>
              <a:t>Engagement</a:t>
            </a:r>
            <a:r>
              <a:rPr lang="en-US" sz="2800" dirty="0">
                <a:highlight>
                  <a:srgbClr val="FFFFFF"/>
                </a:highlight>
              </a:rPr>
              <a:t>: Statements, correspondence, and official comments provided by PFP.</a:t>
            </a:r>
            <a:endParaRPr lang="en-US" sz="2800" b="0" i="0" dirty="0">
              <a:effectLst/>
              <a:highlight>
                <a:srgbClr val="FFFFFF"/>
              </a:highlight>
            </a:endParaRPr>
          </a:p>
          <a:p>
            <a:endParaRPr lang="en-US" dirty="0"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Identity: About the Performance Fluoropolymer Partnership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0F0F-E64C-68F0-C5BB-FE99C66BFBE6}"/>
              </a:ext>
            </a:extLst>
          </p:cNvPr>
          <p:cNvSpPr txBox="1"/>
          <p:nvPr/>
        </p:nvSpPr>
        <p:spPr>
          <a:xfrm>
            <a:off x="709522" y="1636476"/>
            <a:ext cx="111863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highlight>
                  <a:srgbClr val="FFFFFF"/>
                </a:highlight>
              </a:rPr>
              <a:t>The Performance Fluoropolymer Partnership (PFP), founded in 2020, is a global organization that represents the world’s leading companies that manufacture, formulate, or process fluoropolymers. </a:t>
            </a:r>
            <a:br>
              <a:rPr lang="en-US" sz="2400" b="1" i="0" dirty="0">
                <a:effectLst/>
                <a:highlight>
                  <a:srgbClr val="FFFFFF"/>
                </a:highlight>
              </a:rPr>
            </a:br>
            <a:endParaRPr lang="en-US" sz="2400" b="1" i="0" dirty="0"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highlight>
                  <a:srgbClr val="FFFFFF"/>
                </a:highlight>
              </a:rPr>
              <a:t>PFP members promote the responsible production, use, and management of fluoropolymers and advocate for a sound science- and risk-based approach to regulation. </a:t>
            </a:r>
            <a:br>
              <a:rPr lang="en-US" sz="2400" b="1" i="0" dirty="0">
                <a:effectLst/>
                <a:highlight>
                  <a:srgbClr val="FFFFFF"/>
                </a:highlight>
              </a:rPr>
            </a:br>
            <a:endParaRPr lang="en-US" sz="2400" b="1" i="0" dirty="0"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highlight>
                  <a:srgbClr val="FFFFFF"/>
                </a:highlight>
              </a:rPr>
              <a:t>PFP member companies are actively implementing sustainable solutions throughout our facilities and are working to contribute to the creation of a sustainable world. We continue to lead this charge, not just through our innovative products, but through our best practices and organizational culture. </a:t>
            </a:r>
            <a:endParaRPr lang="en-US" dirty="0">
              <a:highlight>
                <a:srgbClr val="FFFFFF"/>
              </a:highlight>
              <a:latin typeface="Montserrat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Identity: Advocacy/Communications Goals and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D0F0F-E64C-68F0-C5BB-FE99C66BFBE6}"/>
              </a:ext>
            </a:extLst>
          </p:cNvPr>
          <p:cNvSpPr txBox="1"/>
          <p:nvPr/>
        </p:nvSpPr>
        <p:spPr>
          <a:xfrm>
            <a:off x="295454" y="1265561"/>
            <a:ext cx="11626252" cy="524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PFP Advocacy and Communications Goal:</a:t>
            </a:r>
            <a:endParaRPr lang="en-US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goals of the PFP’s advocacy and communications plan are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the benefits and critical uses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fluoropolymers in industry,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differentiate fluoropolymers from other PFAS chemistries,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group’s overall strategy/goal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preventing the inappropriate regulation or market deselection of fluoropolymers at the state, national, and international levels.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62125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Objectives: </a:t>
            </a:r>
            <a:br>
              <a:rPr lang="en-US" sz="1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value of fluoropolymers in industry, way of life, and achieving societal goals. This includes promoting fluoropolymers’ product benefits, economic contributions, and end-use market data to tell the story of how fluoropolymers help contribute to sustainability, competition, and innovation.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 fluoropolymers from other types of PFAS that are driving concern about contamination of air, water, and soil.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PFP and its members as a strong industry voices that provide credible and accessible information to target audiences.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the findings and impact of PFP initiatives and projects to target audiences.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fluoropolymers’ product benefits, economic contributions, and end-use market data to target audiences as listed below.</a:t>
            </a:r>
            <a:b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6212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new digital tools, strategies, and vehicles to promote fluoropolymers and amplify the value of PFP to help recruit allies,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collaborators, and new member companies.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971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Conversation: PFP-Sourced Media Articles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2462502-331D-A29D-E583-E44A25AC5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" y="1328232"/>
            <a:ext cx="4378386" cy="2553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036F788A-1F74-82FE-2FBE-4E2D54B73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8" y="4377499"/>
            <a:ext cx="4378387" cy="2176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244B1929-F170-2D22-EA93-9CBBF875A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2609" y="1328232"/>
            <a:ext cx="3971923" cy="2553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B74CD8CB-1C2D-CD19-EA7A-F2F5CD1AAF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2609" y="4377499"/>
            <a:ext cx="3971924" cy="2176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76B2F-C0BA-88EA-B18B-75F69A32A0B4}"/>
              </a:ext>
            </a:extLst>
          </p:cNvPr>
          <p:cNvSpPr txBox="1"/>
          <p:nvPr/>
        </p:nvSpPr>
        <p:spPr>
          <a:xfrm>
            <a:off x="1302585" y="3875112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Jay West Op-Ed on PLC Study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1DC9B-D9FD-B4C5-4A4E-22905146A145}"/>
              </a:ext>
            </a:extLst>
          </p:cNvPr>
          <p:cNvSpPr txBox="1"/>
          <p:nvPr/>
        </p:nvSpPr>
        <p:spPr>
          <a:xfrm>
            <a:off x="5408759" y="3873267"/>
            <a:ext cx="21291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Rob Simon Op-Ed on PFAS Regulation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B5E30-DB91-CEB3-5EFC-6216F15E7D4D}"/>
              </a:ext>
            </a:extLst>
          </p:cNvPr>
          <p:cNvSpPr txBox="1"/>
          <p:nvPr/>
        </p:nvSpPr>
        <p:spPr>
          <a:xfrm>
            <a:off x="1104182" y="6545228"/>
            <a:ext cx="2792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Jay West Op-Ed on Fluoropolymers in Modern Life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EC505-2B44-68C6-E82C-5B9713A9BD87}"/>
              </a:ext>
            </a:extLst>
          </p:cNvPr>
          <p:cNvSpPr txBox="1"/>
          <p:nvPr/>
        </p:nvSpPr>
        <p:spPr>
          <a:xfrm>
            <a:off x="5210361" y="6553855"/>
            <a:ext cx="2874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9"/>
              </a:rPr>
              <a:t>PFP Manuscript on Polymer of Low Concern Criteria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54D11-7ACE-CD25-C149-EECD380EA314}"/>
              </a:ext>
            </a:extLst>
          </p:cNvPr>
          <p:cNvSpPr txBox="1"/>
          <p:nvPr/>
        </p:nvSpPr>
        <p:spPr>
          <a:xfrm>
            <a:off x="9071530" y="3871293"/>
            <a:ext cx="2576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1"/>
              </a:rPr>
              <a:t>Plastics News Column on PFP, Fluoropolymers</a:t>
            </a:r>
            <a:endParaRPr lang="en-US" sz="1000" dirty="0"/>
          </a:p>
        </p:txBody>
      </p:sp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F20143AC-45E5-6552-41A5-A029C9DD8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2618" y="4377499"/>
            <a:ext cx="3254170" cy="2167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1E1D7F-B770-23F5-0814-EB2AA3296CF9}"/>
              </a:ext>
            </a:extLst>
          </p:cNvPr>
          <p:cNvSpPr txBox="1"/>
          <p:nvPr/>
        </p:nvSpPr>
        <p:spPr>
          <a:xfrm>
            <a:off x="8821952" y="6545227"/>
            <a:ext cx="3227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2"/>
              </a:rPr>
              <a:t>Jay West Article on Fluoropolymer Use in Powder Coatings</a:t>
            </a:r>
            <a:endParaRPr lang="en-US" sz="1000" dirty="0"/>
          </a:p>
        </p:txBody>
      </p:sp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CB9951B0-AA9A-3E4D-969A-777483353C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1409" y="1328232"/>
            <a:ext cx="3254170" cy="2543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297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Impact: Infographics and One-Pagers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81F689-DACC-6FC7-9827-42D215703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9" y="1851901"/>
            <a:ext cx="4010338" cy="3501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98961B3-E815-237F-4960-53ABF0D1D892}"/>
              </a:ext>
            </a:extLst>
          </p:cNvPr>
          <p:cNvSpPr txBox="1"/>
          <p:nvPr/>
        </p:nvSpPr>
        <p:spPr>
          <a:xfrm>
            <a:off x="946185" y="5353050"/>
            <a:ext cx="279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4"/>
              </a:rPr>
              <a:t>The Fluoropolymer Industry in the United States: A Socioeconomic Perspective </a:t>
            </a:r>
            <a:endParaRPr lang="en-US" sz="1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3534611-C9DC-8273-8CD1-7849C14A7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38" y="1344371"/>
            <a:ext cx="2539412" cy="154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30507C-FB9D-CB72-9D94-6870A63A9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238" y="3414035"/>
            <a:ext cx="2539412" cy="1310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8A7079-F124-3B63-2FD7-5524AA759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4088" y="1344370"/>
            <a:ext cx="2700433" cy="1680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45677C-F1C4-80D1-DFDE-689C18D2B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238" y="5136381"/>
            <a:ext cx="2539412" cy="1266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55B085-77F9-4BBA-093E-B5F2F535E9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4090" y="3442393"/>
            <a:ext cx="2700432" cy="1323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BC55594-4304-FA94-6B2B-99DB5C8924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1583" y="5136381"/>
            <a:ext cx="2712939" cy="1307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E11ADFB-8D62-D4B2-7F02-B15D3234B3EA}"/>
              </a:ext>
            </a:extLst>
          </p:cNvPr>
          <p:cNvSpPr txBox="1"/>
          <p:nvPr/>
        </p:nvSpPr>
        <p:spPr>
          <a:xfrm>
            <a:off x="4822327" y="2880063"/>
            <a:ext cx="20740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effectLst/>
                <a:highlight>
                  <a:srgbClr val="FFFFFF"/>
                </a:highlight>
                <a:hlinkClick r:id="rId11"/>
              </a:rPr>
              <a:t>Medical and First Responder Sector</a:t>
            </a:r>
            <a:endParaRPr lang="en-US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F51E52-8C09-51D8-9E42-FC8818CF7D5F}"/>
              </a:ext>
            </a:extLst>
          </p:cNvPr>
          <p:cNvSpPr txBox="1"/>
          <p:nvPr/>
        </p:nvSpPr>
        <p:spPr>
          <a:xfrm>
            <a:off x="8848206" y="3011372"/>
            <a:ext cx="13682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2"/>
              </a:rPr>
              <a:t>Transportation Sector</a:t>
            </a:r>
            <a:endParaRPr 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EEC845-1DA2-7447-671A-F9321692E1E7}"/>
              </a:ext>
            </a:extLst>
          </p:cNvPr>
          <p:cNvSpPr txBox="1"/>
          <p:nvPr/>
        </p:nvSpPr>
        <p:spPr>
          <a:xfrm>
            <a:off x="5195718" y="4710681"/>
            <a:ext cx="11220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3"/>
              </a:rPr>
              <a:t>Electronics Sector</a:t>
            </a:r>
            <a:endParaRPr lang="en-US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9EC0EB-BFCF-EA46-7E05-4C2F8EA1C835}"/>
              </a:ext>
            </a:extLst>
          </p:cNvPr>
          <p:cNvSpPr txBox="1"/>
          <p:nvPr/>
        </p:nvSpPr>
        <p:spPr>
          <a:xfrm>
            <a:off x="4977359" y="6403314"/>
            <a:ext cx="18905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4"/>
              </a:rPr>
              <a:t>Chemical and Industrial Sectors</a:t>
            </a:r>
            <a:endParaRPr lang="en-US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FCAEF3-17A4-D051-41D2-29267FA5CC97}"/>
              </a:ext>
            </a:extLst>
          </p:cNvPr>
          <p:cNvSpPr txBox="1"/>
          <p:nvPr/>
        </p:nvSpPr>
        <p:spPr>
          <a:xfrm>
            <a:off x="8750883" y="4740722"/>
            <a:ext cx="18012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5"/>
              </a:rPr>
              <a:t>Consumer Products Sector</a:t>
            </a:r>
            <a:endParaRPr lang="en-US" sz="1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C036B8-6B41-0797-A1CD-D5E0FCA71302}"/>
              </a:ext>
            </a:extLst>
          </p:cNvPr>
          <p:cNvSpPr txBox="1"/>
          <p:nvPr/>
        </p:nvSpPr>
        <p:spPr>
          <a:xfrm>
            <a:off x="9045622" y="6427071"/>
            <a:ext cx="9734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6"/>
              </a:rPr>
              <a:t>Energy Sector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228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Impact: Infographics and One-Pagers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5FD291-35FB-63AD-453D-9CBCB967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24" y="4277318"/>
            <a:ext cx="2847952" cy="2173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319CE8-6132-F7AC-3A68-06F16C41FA27}"/>
              </a:ext>
            </a:extLst>
          </p:cNvPr>
          <p:cNvSpPr txBox="1"/>
          <p:nvPr/>
        </p:nvSpPr>
        <p:spPr>
          <a:xfrm>
            <a:off x="631596" y="6431107"/>
            <a:ext cx="33320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EA1EB"/>
                </a:solidFill>
                <a:highlight>
                  <a:srgbClr val="FFFFFF"/>
                </a:highlight>
                <a:hlinkClick r:id="rId4"/>
              </a:rPr>
              <a:t>Fluoropolymer Benefits and Value to American Industry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92EADA-92D3-277D-66C6-0E85701399C4}"/>
              </a:ext>
            </a:extLst>
          </p:cNvPr>
          <p:cNvSpPr txBox="1"/>
          <p:nvPr/>
        </p:nvSpPr>
        <p:spPr>
          <a:xfrm>
            <a:off x="4935995" y="6441518"/>
            <a:ext cx="34385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Fluorotechnology Makes Possible Important Products</a:t>
            </a:r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5CD04B-FA89-C922-481A-3CF1E1CF04E6}"/>
              </a:ext>
            </a:extLst>
          </p:cNvPr>
          <p:cNvSpPr txBox="1"/>
          <p:nvPr/>
        </p:nvSpPr>
        <p:spPr>
          <a:xfrm>
            <a:off x="9356898" y="3900608"/>
            <a:ext cx="22085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D62C77"/>
                </a:solidFill>
                <a:effectLst/>
                <a:highlight>
                  <a:srgbClr val="FFFFFF"/>
                </a:highlight>
                <a:hlinkClick r:id="rId6"/>
              </a:rPr>
              <a:t>Differentiating Fluorinated Polymers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770CF-A906-C8AA-BBA7-1D5BC91593BE}"/>
              </a:ext>
            </a:extLst>
          </p:cNvPr>
          <p:cNvSpPr txBox="1"/>
          <p:nvPr/>
        </p:nvSpPr>
        <p:spPr>
          <a:xfrm>
            <a:off x="5468214" y="3900607"/>
            <a:ext cx="16318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D62C77"/>
                </a:solidFill>
                <a:effectLst/>
                <a:highlight>
                  <a:srgbClr val="FFFFFF"/>
                </a:highlight>
                <a:hlinkClick r:id="rId7"/>
              </a:rPr>
              <a:t>What is Fluorotechnology ?</a:t>
            </a:r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988B5-AEF2-87CD-4805-463D4BF82F99}"/>
              </a:ext>
            </a:extLst>
          </p:cNvPr>
          <p:cNvSpPr txBox="1"/>
          <p:nvPr/>
        </p:nvSpPr>
        <p:spPr>
          <a:xfrm>
            <a:off x="8986021" y="6505369"/>
            <a:ext cx="30276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467886"/>
                </a:solidFill>
                <a:cs typeface="Times New Roman" panose="02020603050405020304" pitchFamily="18" charset="0"/>
                <a:hlinkClick r:id="rId8"/>
              </a:rPr>
              <a:t>Fluoropolymers: Essential to America’s Supply Chains</a:t>
            </a:r>
            <a:endParaRPr lang="en-US" sz="1000" dirty="0"/>
          </a:p>
        </p:txBody>
      </p:sp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F9455A42-FBA6-3AE3-5E39-FF31509854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3618" y="4260066"/>
            <a:ext cx="3027614" cy="2272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EC858F74-32A2-A420-2AE0-52DE8366D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7196" y="1338457"/>
            <a:ext cx="2269073" cy="2579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D700-DC53-6D38-255C-1A3634D648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6384" y="4260066"/>
            <a:ext cx="2830695" cy="2191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A33336C1-160C-E4B8-26C1-24A20ACF2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73618" y="1338457"/>
            <a:ext cx="3027614" cy="2579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hlinkClick r:id="rId14"/>
            <a:extLst>
              <a:ext uri="{FF2B5EF4-FFF2-40B4-BE49-F238E27FC236}">
                <a16:creationId xmlns:a16="http://schemas.microsoft.com/office/drawing/2014/main" id="{E0E17387-DEAB-AADF-3BF3-673AE6EC05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754" y="1338457"/>
            <a:ext cx="2632794" cy="2579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AB2A3C-89F7-29A3-837C-7674200ADA07}"/>
              </a:ext>
            </a:extLst>
          </p:cNvPr>
          <p:cNvSpPr txBox="1"/>
          <p:nvPr/>
        </p:nvSpPr>
        <p:spPr>
          <a:xfrm>
            <a:off x="739175" y="3900608"/>
            <a:ext cx="28479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2C77"/>
                </a:solidFill>
                <a:highlight>
                  <a:srgbClr val="FFFFFF"/>
                </a:highlight>
                <a:hlinkClick r:id="rId16"/>
              </a:rPr>
              <a:t>Fluoropolymers Help the Aerospace Industry Thrive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969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Impact: Infographics and One-Pagers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6AF0D-5FE2-5CF5-C454-9BC9AC04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1375140"/>
            <a:ext cx="2466976" cy="2568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F0C1D3-127E-2A19-14ED-7D39CA7D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54371" y="1384664"/>
            <a:ext cx="3583759" cy="2574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09B511-C18C-92DD-840F-8D60B982A7D6}"/>
              </a:ext>
            </a:extLst>
          </p:cNvPr>
          <p:cNvSpPr txBox="1"/>
          <p:nvPr/>
        </p:nvSpPr>
        <p:spPr>
          <a:xfrm>
            <a:off x="9001120" y="3914775"/>
            <a:ext cx="28139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Federal Regulatory Efforts to Address PFAS</a:t>
            </a:r>
            <a:r>
              <a:rPr lang="en-US" sz="1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73535-27EF-BBAF-99F6-9679F8F1AD17}"/>
              </a:ext>
            </a:extLst>
          </p:cNvPr>
          <p:cNvSpPr txBox="1"/>
          <p:nvPr/>
        </p:nvSpPr>
        <p:spPr>
          <a:xfrm>
            <a:off x="4351465" y="3914774"/>
            <a:ext cx="31214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Fluorotechnology Enables Life in the 21st Century</a:t>
            </a:r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3AB3-4757-3712-4FCD-012396C12823}"/>
              </a:ext>
            </a:extLst>
          </p:cNvPr>
          <p:cNvSpPr txBox="1"/>
          <p:nvPr/>
        </p:nvSpPr>
        <p:spPr>
          <a:xfrm>
            <a:off x="190498" y="3914773"/>
            <a:ext cx="26327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DoD: "PFAS Are Critical to Mission Success"</a:t>
            </a:r>
            <a:endParaRPr lang="en-US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247C3-9A90-8814-27B4-07C67E637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0169" y="1384664"/>
            <a:ext cx="3289343" cy="2539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46B8223D-D919-3AA8-E902-97592D9D5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99" y="4424203"/>
            <a:ext cx="3583759" cy="1862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3F7DF8-97D6-BD35-4E9E-E4884E1F405C}"/>
              </a:ext>
            </a:extLst>
          </p:cNvPr>
          <p:cNvSpPr txBox="1"/>
          <p:nvPr/>
        </p:nvSpPr>
        <p:spPr>
          <a:xfrm>
            <a:off x="652775" y="6237094"/>
            <a:ext cx="31214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Freq</a:t>
            </a:r>
            <a:r>
              <a:rPr lang="en-US" sz="1000" u="sng" dirty="0">
                <a:solidFill>
                  <a:srgbClr val="467886"/>
                </a:solidFill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uently Asked Questions About PFAS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036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E4B5-072D-3F4C-B343-3F328FE8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Engagement on Fluoropolymers and PFAS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3C8ECD67-2D85-71F7-6919-40F4B62FF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15" y="4744520"/>
            <a:ext cx="3225786" cy="1737264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ED93ADEA-A17B-6CFD-B9F7-9948A5322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7" y="3229889"/>
            <a:ext cx="2661803" cy="1356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4F9F6C5D-A00F-1F21-B032-FC14CA5F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80" y="4891268"/>
            <a:ext cx="2661800" cy="1357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11485539-32D1-E613-257C-651BBBCC2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8133" y="1270877"/>
            <a:ext cx="3014510" cy="2176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9E15A9-248D-0B75-4D59-299247BA7278}"/>
              </a:ext>
            </a:extLst>
          </p:cNvPr>
          <p:cNvSpPr txBox="1"/>
          <p:nvPr/>
        </p:nvSpPr>
        <p:spPr>
          <a:xfrm>
            <a:off x="6617335" y="3427254"/>
            <a:ext cx="2454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9"/>
              </a:rPr>
              <a:t>Video – PFAS: Making Modern Life Possible </a:t>
            </a:r>
            <a:endParaRPr lang="en-US" sz="1000" dirty="0"/>
          </a:p>
        </p:txBody>
      </p:sp>
      <p:pic>
        <p:nvPicPr>
          <p:cNvPr id="19" name="Picture 18">
            <a:hlinkClick r:id="rId11"/>
            <a:extLst>
              <a:ext uri="{FF2B5EF4-FFF2-40B4-BE49-F238E27FC236}">
                <a16:creationId xmlns:a16="http://schemas.microsoft.com/office/drawing/2014/main" id="{FE80C203-2A1C-DB07-EFD0-EE91FB6935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8133" y="4744520"/>
            <a:ext cx="3014510" cy="1729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E75281-1F1B-22B2-827A-E98CBBF58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0215" y="1270877"/>
            <a:ext cx="3225785" cy="2923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80A3E0-1252-D400-19C3-D379B94EFB10}"/>
              </a:ext>
            </a:extLst>
          </p:cNvPr>
          <p:cNvSpPr txBox="1"/>
          <p:nvPr/>
        </p:nvSpPr>
        <p:spPr>
          <a:xfrm>
            <a:off x="2996057" y="4185258"/>
            <a:ext cx="2974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14"/>
              </a:rPr>
              <a:t>Fluoropolymer Use In Infrastructure and Construction</a:t>
            </a:r>
            <a:endParaRPr lang="en-US" sz="1000" dirty="0"/>
          </a:p>
        </p:txBody>
      </p:sp>
      <p:pic>
        <p:nvPicPr>
          <p:cNvPr id="26" name="Picture 25">
            <a:hlinkClick r:id="rId15"/>
            <a:extLst>
              <a:ext uri="{FF2B5EF4-FFF2-40B4-BE49-F238E27FC236}">
                <a16:creationId xmlns:a16="http://schemas.microsoft.com/office/drawing/2014/main" id="{172AFCF1-8919-7783-97B3-8E03EEF39E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280" y="1270877"/>
            <a:ext cx="2661802" cy="1653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2759E7-903F-24C0-BF59-9E585F0C608B}"/>
              </a:ext>
            </a:extLst>
          </p:cNvPr>
          <p:cNvSpPr txBox="1"/>
          <p:nvPr/>
        </p:nvSpPr>
        <p:spPr>
          <a:xfrm>
            <a:off x="208415" y="2872876"/>
            <a:ext cx="2441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5"/>
              </a:rPr>
              <a:t>Launch of PFP Organization Announcement</a:t>
            </a:r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C0210-FEC5-B067-20F5-CAF82B6B64DA}"/>
              </a:ext>
            </a:extLst>
          </p:cNvPr>
          <p:cNvSpPr txBox="1"/>
          <p:nvPr/>
        </p:nvSpPr>
        <p:spPr>
          <a:xfrm>
            <a:off x="329182" y="4558924"/>
            <a:ext cx="2510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5"/>
              </a:rPr>
              <a:t>PFP Manuscript on Polymers of Low Concern</a:t>
            </a:r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345A05-86DB-75D9-D579-4DE97C379B8C}"/>
              </a:ext>
            </a:extLst>
          </p:cNvPr>
          <p:cNvSpPr txBox="1"/>
          <p:nvPr/>
        </p:nvSpPr>
        <p:spPr>
          <a:xfrm>
            <a:off x="158109" y="6235563"/>
            <a:ext cx="2682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7"/>
              </a:rPr>
              <a:t>PFP Manuscript on Commercial Inventory of FPs</a:t>
            </a:r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AEDE8-3E27-A6F5-C40B-86B88169D1C2}"/>
              </a:ext>
            </a:extLst>
          </p:cNvPr>
          <p:cNvSpPr txBox="1"/>
          <p:nvPr/>
        </p:nvSpPr>
        <p:spPr>
          <a:xfrm>
            <a:off x="3183476" y="6474009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PFP Blog on Importance of FPs to Sustainability </a:t>
            </a:r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3F2694-50DA-F447-4EB8-1D3E958C1189}"/>
              </a:ext>
            </a:extLst>
          </p:cNvPr>
          <p:cNvSpPr txBox="1"/>
          <p:nvPr/>
        </p:nvSpPr>
        <p:spPr>
          <a:xfrm>
            <a:off x="6576294" y="6474010"/>
            <a:ext cx="2278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11"/>
              </a:rPr>
              <a:t>Frequently Asked Questions About PFAS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06F6A-7BB5-63AC-7248-950A222C9D57}"/>
              </a:ext>
            </a:extLst>
          </p:cNvPr>
          <p:cNvSpPr txBox="1"/>
          <p:nvPr/>
        </p:nvSpPr>
        <p:spPr>
          <a:xfrm>
            <a:off x="9440502" y="1672547"/>
            <a:ext cx="2573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7"/>
              </a:rPr>
              <a:t>Proposed PFAS Legislation in Rhode Island Poses Significant Threat To Chemistries Critical to Residents and Businesses in the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A0766-1298-8D60-7905-12633F1C2403}"/>
              </a:ext>
            </a:extLst>
          </p:cNvPr>
          <p:cNvSpPr txBox="1"/>
          <p:nvPr/>
        </p:nvSpPr>
        <p:spPr>
          <a:xfrm>
            <a:off x="9440503" y="2766313"/>
            <a:ext cx="2655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8"/>
              </a:rPr>
              <a:t>CA Legislation Stifles Innovation, </a:t>
            </a:r>
            <a:br>
              <a:rPr lang="en-US" sz="120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8"/>
              </a:rPr>
            </a:br>
            <a:r>
              <a:rPr lang="en-US" sz="120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8"/>
              </a:rPr>
              <a:t>Negatively Impacts Key Sectors of the Economy: Aerospace, Semiconductors, Clean Energy, Electronics, Medical, Industrial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5AC2F-AAC8-BA38-B431-B4B0BB2F9206}"/>
              </a:ext>
            </a:extLst>
          </p:cNvPr>
          <p:cNvSpPr txBox="1"/>
          <p:nvPr/>
        </p:nvSpPr>
        <p:spPr>
          <a:xfrm>
            <a:off x="9440502" y="4034180"/>
            <a:ext cx="2430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i="0" u="none" strike="noStrike" dirty="0">
                <a:solidFill>
                  <a:srgbClr val="0EA1EB"/>
                </a:solidFill>
                <a:effectLst/>
                <a:highlight>
                  <a:srgbClr val="FFFFFF"/>
                </a:highlight>
                <a:hlinkClick r:id="rId19"/>
              </a:rPr>
              <a:t>Proposed PFAS Ban Would Create Major Problems for Colorado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79E18-52B3-A891-9F35-5169C0D4A571}"/>
              </a:ext>
            </a:extLst>
          </p:cNvPr>
          <p:cNvSpPr txBox="1"/>
          <p:nvPr/>
        </p:nvSpPr>
        <p:spPr>
          <a:xfrm>
            <a:off x="9440502" y="1268515"/>
            <a:ext cx="233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Official Statements: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F45932-2DFC-AC08-95B9-F522CEFF58E6}"/>
              </a:ext>
            </a:extLst>
          </p:cNvPr>
          <p:cNvSpPr/>
          <p:nvPr/>
        </p:nvSpPr>
        <p:spPr>
          <a:xfrm>
            <a:off x="9440502" y="1270877"/>
            <a:ext cx="2655218" cy="32880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2843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mance Fluoropolyer Partnership">
  <a:themeElements>
    <a:clrScheme name="Performance Fluoropolymer Partnership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4F0AB67B4DA4E8393ACB26BEFF45E" ma:contentTypeVersion="14" ma:contentTypeDescription="Create a new document." ma:contentTypeScope="" ma:versionID="d942c952b333c648beb697f3c3a480bd">
  <xsd:schema xmlns:xsd="http://www.w3.org/2001/XMLSchema" xmlns:xs="http://www.w3.org/2001/XMLSchema" xmlns:p="http://schemas.microsoft.com/office/2006/metadata/properties" xmlns:ns3="637f3fa9-8c22-45c1-a776-10aa45e87823" xmlns:ns4="7eeda7b4-71fb-427b-9aff-ecbb45b418e1" targetNamespace="http://schemas.microsoft.com/office/2006/metadata/properties" ma:root="true" ma:fieldsID="b5d4a10ab1af4fd01bbd39d282844405" ns3:_="" ns4:_="">
    <xsd:import namespace="637f3fa9-8c22-45c1-a776-10aa45e87823"/>
    <xsd:import namespace="7eeda7b4-71fb-427b-9aff-ecbb45b41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f3fa9-8c22-45c1-a776-10aa45e87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da7b4-71fb-427b-9aff-ecbb45b41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5A721-73BF-492F-A70D-394B5690D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1A2E90-28EE-4F9C-8BBD-588A4BB00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f3fa9-8c22-45c1-a776-10aa45e87823"/>
    <ds:schemaRef ds:uri="7eeda7b4-71fb-427b-9aff-ecbb45b41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3BC45C-79F1-487D-9A73-D38986BE5129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eeda7b4-71fb-427b-9aff-ecbb45b418e1"/>
    <ds:schemaRef ds:uri="637f3fa9-8c22-45c1-a776-10aa45e878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137749</TotalTime>
  <Words>808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Times New Roman</vt:lpstr>
      <vt:lpstr>Performance Fluoropolyer Partnership</vt:lpstr>
      <vt:lpstr>PowerPoint Presentation</vt:lpstr>
      <vt:lpstr>Toolkit Components and Definitions</vt:lpstr>
      <vt:lpstr>Identity: About the Performance Fluoropolymer Partnership</vt:lpstr>
      <vt:lpstr>Identity: Advocacy/Communications Goals and Objectives</vt:lpstr>
      <vt:lpstr>Conversation: PFP-Sourced Media Articles</vt:lpstr>
      <vt:lpstr>Impact: Infographics and One-Pagers </vt:lpstr>
      <vt:lpstr>Impact: Infographics and One-Pagers</vt:lpstr>
      <vt:lpstr>Impact: Infographics and One-Pagers</vt:lpstr>
      <vt:lpstr>Engagement on Fluoropolymers and PFAS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Skelly, James</dc:creator>
  <cp:lastModifiedBy>Pulluaim, Rebecca</cp:lastModifiedBy>
  <cp:revision>237</cp:revision>
  <cp:lastPrinted>2022-01-23T21:52:44Z</cp:lastPrinted>
  <dcterms:created xsi:type="dcterms:W3CDTF">2020-06-09T14:20:02Z</dcterms:created>
  <dcterms:modified xsi:type="dcterms:W3CDTF">2024-09-23T15:18:41Z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0x0101008F44F0AB67B4DA4E8393ACB26BEFF45E</vt:lpwstr>
  </property>
</Properties>
</file>